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8" r:id="rId6"/>
    <p:sldId id="278" r:id="rId7"/>
    <p:sldId id="279" r:id="rId8"/>
    <p:sldId id="274" r:id="rId9"/>
    <p:sldId id="275" r:id="rId10"/>
    <p:sldId id="276" r:id="rId11"/>
    <p:sldId id="277" r:id="rId12"/>
    <p:sldId id="258" r:id="rId13"/>
    <p:sldId id="281" r:id="rId14"/>
    <p:sldId id="280" r:id="rId15"/>
    <p:sldId id="262" r:id="rId16"/>
    <p:sldId id="282" r:id="rId17"/>
    <p:sldId id="286" r:id="rId18"/>
    <p:sldId id="283" r:id="rId19"/>
    <p:sldId id="285" r:id="rId2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80"/>
    <a:srgbClr val="FD8008"/>
    <a:srgbClr val="FF3300"/>
    <a:srgbClr val="339900"/>
    <a:srgbClr val="009933"/>
    <a:srgbClr val="FF0000"/>
    <a:srgbClr val="33CC00"/>
    <a:srgbClr val="0F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3" autoAdjust="0"/>
  </p:normalViewPr>
  <p:slideViewPr>
    <p:cSldViewPr snapToGrid="0" snapToObjects="1">
      <p:cViewPr varScale="1">
        <p:scale>
          <a:sx n="157" d="100"/>
          <a:sy n="157" d="100"/>
        </p:scale>
        <p:origin x="-696" y="-112"/>
      </p:cViewPr>
      <p:guideLst>
        <p:guide orient="horz" pos="1169"/>
        <p:guide pos="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1/3/18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7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1/3/18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1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1/3/18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 para editar título</a:t>
            </a:r>
            <a:endParaRPr lang="en-U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  <a:endParaRPr lang="en-U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1243-989B-664F-8211-392AC0C77B48}" type="datetimeFigureOut">
              <a:rPr lang="en-US" noProof="0" smtClean="0"/>
              <a:t>1/3/18</a:t>
            </a:fld>
            <a:endParaRPr 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9D8A-5915-EB49-980D-FEB64C4D1515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99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www.infoq.com/articles/kubernetes-effect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kubernetesbyexample.com" TargetMode="External"/><Relationship Id="rId5" Type="http://schemas.openxmlformats.org/officeDocument/2006/relationships/hyperlink" Target="https://www.katacoda.com/courses/kubernetes" TargetMode="External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earn.openshift.com/middleware/resilient-apps" TargetMode="Externa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hyperlink" Target="https://www.slideshare.net/asotobu/sail-in-the-clou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s://www.slideshare.net/asotobu/sail-in-the-clo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www.slideshare.net/asotobu/sail-in-the-clou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asotobu/sail-in-the-clou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infoq.com/articles/kubernetes-eff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slideshare.net/asotobu/sail-in-the-cloud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Service </a:t>
            </a:r>
            <a:r>
              <a:rPr lang="es-ES" dirty="0" err="1" smtClean="0"/>
              <a:t>Mesh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Kubernetes </a:t>
            </a:r>
            <a:r>
              <a:rPr lang="es-ES" dirty="0" err="1" smtClean="0"/>
              <a:t>on</a:t>
            </a:r>
            <a:r>
              <a:rPr lang="es-ES" dirty="0" smtClean="0"/>
              <a:t> AWS</a:t>
            </a:r>
          </a:p>
          <a:p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smtClean="0"/>
              <a:t>0.8.2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235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Best Practices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84" y="2108630"/>
            <a:ext cx="5022517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323000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57598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491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Benefits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1955250"/>
            <a:ext cx="4320000" cy="1061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4699998"/>
            <a:ext cx="4320000" cy="1373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3016433"/>
            <a:ext cx="4320000" cy="1627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35" y="1913472"/>
            <a:ext cx="3686900" cy="21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550" y="4585097"/>
            <a:ext cx="4320000" cy="11083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https://www.infoq.com/articles/kubernetes-</a:t>
            </a:r>
            <a:r>
              <a:rPr lang="en-US" sz="1000" dirty="0" smtClean="0">
                <a:hlinkClick r:id="rId7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12399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446997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64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- </a:t>
            </a:r>
            <a:r>
              <a:rPr lang="es-ES_tradnl" dirty="0" err="1" smtClean="0"/>
              <a:t>choose</a:t>
            </a:r>
            <a:r>
              <a:rPr lang="es-ES_tradnl" dirty="0" smtClean="0"/>
              <a:t> </a:t>
            </a:r>
            <a:r>
              <a:rPr lang="es-ES_tradnl" dirty="0" err="1" smtClean="0"/>
              <a:t>yours</a:t>
            </a:r>
            <a:r>
              <a:rPr lang="es-ES_tradnl" dirty="0" smtClean="0"/>
              <a:t> (1/2)</a:t>
            </a:r>
            <a:endParaRPr lang="en-GB" dirty="0"/>
          </a:p>
        </p:txBody>
      </p:sp>
      <p:sp>
        <p:nvSpPr>
          <p:cNvPr id="78" name="Rectángulo 77"/>
          <p:cNvSpPr/>
          <p:nvPr/>
        </p:nvSpPr>
        <p:spPr>
          <a:xfrm>
            <a:off x="3341418" y="2301977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Kubernetes </a:t>
            </a:r>
            <a:r>
              <a:rPr lang="es-ES" sz="800" dirty="0" err="1" smtClean="0">
                <a:solidFill>
                  <a:schemeClr val="tx1"/>
                </a:solidFill>
              </a:rPr>
              <a:t>Cluster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341418" y="328669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v3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4652011" y="3495417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5979438" y="2304952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Google Kubernetes Engine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5979438" y="328815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Azure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Service (AKS)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7" name="Rectángulo 96"/>
          <p:cNvSpPr/>
          <p:nvPr/>
        </p:nvSpPr>
        <p:spPr>
          <a:xfrm>
            <a:off x="5979438" y="4271294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Platform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6136170" y="4731847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4652011" y="2304952"/>
            <a:ext cx="863838" cy="104741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On-premise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4811274" y="2592894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KVM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4803427" y="285329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VMWare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7" name="Rectángulo 106"/>
          <p:cNvSpPr/>
          <p:nvPr/>
        </p:nvSpPr>
        <p:spPr>
          <a:xfrm>
            <a:off x="5994539" y="5264600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</a:t>
            </a:r>
            <a:r>
              <a:rPr lang="es-ES" sz="800" dirty="0" err="1" smtClean="0">
                <a:solidFill>
                  <a:schemeClr val="tx1"/>
                </a:solidFill>
              </a:rPr>
              <a:t>Fargate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6143182" y="553099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EKS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1" name="Rectángulo 110"/>
          <p:cNvSpPr/>
          <p:nvPr/>
        </p:nvSpPr>
        <p:spPr>
          <a:xfrm>
            <a:off x="6143182" y="5791391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ECS</a:t>
            </a:r>
            <a:endParaRPr lang="es-ES" sz="800" dirty="0">
              <a:solidFill>
                <a:schemeClr val="tx1"/>
              </a:solidFill>
            </a:endParaRPr>
          </a:p>
        </p:txBody>
      </p:sp>
      <p:pic>
        <p:nvPicPr>
          <p:cNvPr id="114" name="Imagen 1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7903" y="1501811"/>
            <a:ext cx="359104" cy="360000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1886507" y="2019449"/>
            <a:ext cx="872952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Clients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3301980" y="2029687"/>
            <a:ext cx="934048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flavours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613384" y="2034956"/>
            <a:ext cx="655044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Self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5959162" y="2029687"/>
            <a:ext cx="919089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Full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r>
              <a:rPr lang="es-ES" sz="800" b="1" dirty="0" smtClean="0">
                <a:solidFill>
                  <a:schemeClr val="tx1"/>
                </a:solidFill>
              </a:rPr>
              <a:t> Cloud</a:t>
            </a:r>
            <a:endParaRPr lang="es-ES" sz="800" b="1" dirty="0">
              <a:solidFill>
                <a:schemeClr val="tx1"/>
              </a:solidFill>
            </a:endParaRPr>
          </a:p>
        </p:txBody>
      </p:sp>
      <p:cxnSp>
        <p:nvCxnSpPr>
          <p:cNvPr id="31" name="Conector recto 30"/>
          <p:cNvCxnSpPr/>
          <p:nvPr/>
        </p:nvCxnSpPr>
        <p:spPr>
          <a:xfrm>
            <a:off x="3055331" y="1544394"/>
            <a:ext cx="0" cy="4726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/>
          <p:nvPr/>
        </p:nvCxnSpPr>
        <p:spPr>
          <a:xfrm flipH="1">
            <a:off x="3055331" y="6271050"/>
            <a:ext cx="42721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0" name="Rectángulo 39"/>
          <p:cNvSpPr/>
          <p:nvPr/>
        </p:nvSpPr>
        <p:spPr>
          <a:xfrm>
            <a:off x="2871503" y="1333211"/>
            <a:ext cx="367656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bg1"/>
                </a:solidFill>
              </a:rPr>
              <a:t>Vanilla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7398976" y="6116513"/>
            <a:ext cx="474055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>
                <a:solidFill>
                  <a:schemeClr val="bg1"/>
                </a:solidFill>
              </a:rPr>
              <a:t>Managed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" name="Elipse 2"/>
          <p:cNvSpPr>
            <a:spLocks noChangeAspect="1"/>
          </p:cNvSpPr>
          <p:nvPr/>
        </p:nvSpPr>
        <p:spPr>
          <a:xfrm>
            <a:off x="1992045" y="2313289"/>
            <a:ext cx="767414" cy="7559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kubectl</a:t>
            </a:r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</a:t>
            </a:r>
            <a:r>
              <a:rPr lang="en-US" sz="800" dirty="0" err="1" smtClean="0">
                <a:solidFill>
                  <a:schemeClr val="tx1"/>
                </a:solidFill>
              </a:rPr>
              <a:t>kubernetes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>
            <a:spLocks noChangeAspect="1"/>
          </p:cNvSpPr>
          <p:nvPr/>
        </p:nvSpPr>
        <p:spPr>
          <a:xfrm>
            <a:off x="1992046" y="3246519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oc</a:t>
            </a:r>
            <a:r>
              <a:rPr lang="en-US" sz="800" dirty="0" smtClean="0">
                <a:solidFill>
                  <a:schemeClr val="tx1"/>
                </a:solidFill>
              </a:rPr>
              <a:t> (</a:t>
            </a:r>
            <a:r>
              <a:rPr lang="en-US" sz="800" dirty="0" err="1" smtClean="0">
                <a:solidFill>
                  <a:schemeClr val="tx1"/>
                </a:solidFill>
              </a:rPr>
              <a:t>openshift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>
            <a:spLocks noChangeAspect="1"/>
          </p:cNvSpPr>
          <p:nvPr/>
        </p:nvSpPr>
        <p:spPr>
          <a:xfrm>
            <a:off x="1992045" y="4132233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az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(azure)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4652011" y="4521886"/>
            <a:ext cx="863838" cy="85191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Minimalist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4803427" y="481112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811274" y="5082600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Minishift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5080112" y="3123243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3760251" y="4235122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546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</a:t>
            </a:r>
            <a:r>
              <a:rPr lang="es-ES_tradnl" dirty="0"/>
              <a:t>- </a:t>
            </a:r>
            <a:r>
              <a:rPr lang="es-ES_tradnl" dirty="0" err="1"/>
              <a:t>acquire</a:t>
            </a:r>
            <a:r>
              <a:rPr lang="es-ES_tradnl" dirty="0"/>
              <a:t> </a:t>
            </a:r>
            <a:r>
              <a:rPr lang="es-ES_tradnl" dirty="0" err="1" smtClean="0"/>
              <a:t>practice</a:t>
            </a:r>
            <a:r>
              <a:rPr lang="es-ES_tradnl" dirty="0" smtClean="0"/>
              <a:t> (2/2)</a:t>
            </a:r>
            <a:endParaRPr lang="en-GB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90" y="1959001"/>
            <a:ext cx="3285927" cy="3742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Rectángulo redondeado 28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616264" y="6067951"/>
            <a:ext cx="1954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kubernetesbyexample.com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3"/>
          <p:cNvSpPr/>
          <p:nvPr/>
        </p:nvSpPr>
        <p:spPr>
          <a:xfrm>
            <a:off x="4152788" y="6101375"/>
            <a:ext cx="28454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https://www.katacoda.com/courses/</a:t>
            </a:r>
            <a:r>
              <a:rPr lang="en-US" sz="1000" dirty="0" smtClean="0">
                <a:hlinkClick r:id="rId5"/>
              </a:rPr>
              <a:t>kubernetes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6741" y="1900509"/>
            <a:ext cx="4902635" cy="42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9659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4" name="Rectángulo redondeado 273"/>
          <p:cNvSpPr/>
          <p:nvPr/>
        </p:nvSpPr>
        <p:spPr>
          <a:xfrm>
            <a:off x="5979380" y="199766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4611085" y="189679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Services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</a:t>
            </a:r>
            <a:r>
              <a:rPr lang="es-ES_tradnl" dirty="0" smtClean="0"/>
              <a:t>Kubernetes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5" idx="2"/>
            <a:endCxn id="82" idx="2"/>
          </p:cNvCxnSpPr>
          <p:nvPr/>
        </p:nvCxnSpPr>
        <p:spPr>
          <a:xfrm>
            <a:off x="3001426" y="208819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6" name="Elipse 95"/>
          <p:cNvSpPr>
            <a:spLocks noChangeAspect="1"/>
          </p:cNvSpPr>
          <p:nvPr/>
        </p:nvSpPr>
        <p:spPr>
          <a:xfrm>
            <a:off x="2461897" y="235989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6" name="CuadroTexto 135"/>
          <p:cNvSpPr txBox="1"/>
          <p:nvPr/>
        </p:nvSpPr>
        <p:spPr>
          <a:xfrm>
            <a:off x="1262355" y="2162329"/>
            <a:ext cx="7723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http://</a:t>
            </a:r>
            <a:r>
              <a:rPr lang="es-ES" sz="600" dirty="0" smtClean="0"/>
              <a:t>PublicIP</a:t>
            </a:r>
            <a:r>
              <a:rPr lang="es-ES" sz="600" baseline="-25000" dirty="0" smtClean="0"/>
              <a:t>1</a:t>
            </a:r>
            <a:r>
              <a:rPr lang="es-ES" sz="600" dirty="0" smtClean="0"/>
              <a:t>:Port</a:t>
            </a:r>
            <a:r>
              <a:rPr lang="es-ES" sz="600" baseline="-25000" dirty="0" smtClean="0"/>
              <a:t>pub1</a:t>
            </a:r>
            <a:endParaRPr lang="es-ES" sz="600" baseline="-25000" dirty="0"/>
          </a:p>
        </p:txBody>
      </p:sp>
      <p:cxnSp>
        <p:nvCxnSpPr>
          <p:cNvPr id="139" name="Conector recto 138"/>
          <p:cNvCxnSpPr>
            <a:stCxn id="263" idx="3"/>
            <a:endCxn id="84" idx="2"/>
          </p:cNvCxnSpPr>
          <p:nvPr/>
        </p:nvCxnSpPr>
        <p:spPr>
          <a:xfrm flipV="1">
            <a:off x="1180002" y="2341187"/>
            <a:ext cx="1281895" cy="47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38896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739635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32" name="CuadroTexto 131"/>
          <p:cNvSpPr txBox="1"/>
          <p:nvPr/>
        </p:nvSpPr>
        <p:spPr>
          <a:xfrm>
            <a:off x="4406073" y="3278647"/>
            <a:ext cx="40373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--</a:t>
            </a:r>
            <a:endParaRPr lang="es-ES" sz="6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380927" y="2512036"/>
            <a:ext cx="36589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r>
              <a:rPr lang="es-ES_tradnl" sz="600" dirty="0" smtClean="0"/>
              <a:t>: 5002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18" name="Conector recto 217"/>
          <p:cNvCxnSpPr>
            <a:stCxn id="217" idx="2"/>
            <a:endCxn id="79" idx="2"/>
          </p:cNvCxnSpPr>
          <p:nvPr/>
        </p:nvCxnSpPr>
        <p:spPr>
          <a:xfrm flipV="1">
            <a:off x="3962521" y="2635876"/>
            <a:ext cx="852911" cy="7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49380" y="219310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391493" y="197092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259" name="Rectángulo 258"/>
          <p:cNvSpPr/>
          <p:nvPr/>
        </p:nvSpPr>
        <p:spPr>
          <a:xfrm>
            <a:off x="2696200" y="2748747"/>
            <a:ext cx="1266321" cy="183207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7" name="Rectángulo 256"/>
          <p:cNvSpPr/>
          <p:nvPr/>
        </p:nvSpPr>
        <p:spPr>
          <a:xfrm>
            <a:off x="2823904" y="2890057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21" name="Conector recto 220"/>
          <p:cNvCxnSpPr>
            <a:stCxn id="225" idx="0"/>
            <a:endCxn id="217" idx="0"/>
          </p:cNvCxnSpPr>
          <p:nvPr/>
        </p:nvCxnSpPr>
        <p:spPr>
          <a:xfrm flipV="1">
            <a:off x="3872386" y="2725591"/>
            <a:ext cx="1620" cy="55808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5" name="Arco 224"/>
          <p:cNvSpPr>
            <a:spLocks noChangeAspect="1"/>
          </p:cNvSpPr>
          <p:nvPr/>
        </p:nvSpPr>
        <p:spPr>
          <a:xfrm rot="5400000">
            <a:off x="3694898" y="319516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7" name="Conector recto 226"/>
          <p:cNvCxnSpPr>
            <a:stCxn id="261" idx="3"/>
            <a:endCxn id="225" idx="2"/>
          </p:cNvCxnSpPr>
          <p:nvPr/>
        </p:nvCxnSpPr>
        <p:spPr>
          <a:xfrm>
            <a:off x="3479832" y="3369505"/>
            <a:ext cx="304039" cy="314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0" name="CuadroTexto 259"/>
          <p:cNvSpPr txBox="1"/>
          <p:nvPr/>
        </p:nvSpPr>
        <p:spPr>
          <a:xfrm>
            <a:off x="2617682" y="3816549"/>
            <a:ext cx="129600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err="1" smtClean="0">
                <a:latin typeface="Consolas"/>
                <a:cs typeface="Consolas"/>
              </a:rPr>
              <a:t>curl</a:t>
            </a:r>
            <a:r>
              <a:rPr lang="es-ES_tradnl" sz="600" dirty="0" smtClean="0">
                <a:latin typeface="Consolas"/>
                <a:cs typeface="Consolas"/>
              </a:rPr>
              <a:t> 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nodePort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pic>
        <p:nvPicPr>
          <p:cNvPr id="261" name="Imagen 2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0728" y="3189505"/>
            <a:ext cx="359104" cy="360000"/>
          </a:xfrm>
          <a:prstGeom prst="rect">
            <a:avLst/>
          </a:prstGeom>
        </p:spPr>
      </p:pic>
      <p:pic>
        <p:nvPicPr>
          <p:cNvPr id="263" name="Imagen 26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02" y="2165896"/>
            <a:ext cx="360000" cy="360000"/>
          </a:xfrm>
          <a:prstGeom prst="rect">
            <a:avLst/>
          </a:prstGeom>
        </p:spPr>
      </p:pic>
      <p:sp>
        <p:nvSpPr>
          <p:cNvPr id="217" name="Arco 216"/>
          <p:cNvSpPr>
            <a:spLocks noChangeAspect="1"/>
          </p:cNvSpPr>
          <p:nvPr/>
        </p:nvSpPr>
        <p:spPr>
          <a:xfrm rot="16200000">
            <a:off x="3873547" y="26370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8" name="Rectángulo redondeado 267"/>
          <p:cNvSpPr/>
          <p:nvPr/>
        </p:nvSpPr>
        <p:spPr>
          <a:xfrm>
            <a:off x="4056453" y="4754426"/>
            <a:ext cx="1043999" cy="238421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69" name="Rectángulo redondeado 268"/>
          <p:cNvSpPr/>
          <p:nvPr/>
        </p:nvSpPr>
        <p:spPr>
          <a:xfrm>
            <a:off x="5418731" y="4754426"/>
            <a:ext cx="886468" cy="238421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70" name="Conector recto 269"/>
          <p:cNvCxnSpPr>
            <a:stCxn id="268" idx="0"/>
            <a:endCxn id="108" idx="2"/>
          </p:cNvCxnSpPr>
          <p:nvPr/>
        </p:nvCxnSpPr>
        <p:spPr>
          <a:xfrm flipV="1">
            <a:off x="4578453" y="3612157"/>
            <a:ext cx="554632" cy="1142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275" name="Conector recto 274"/>
          <p:cNvCxnSpPr>
            <a:stCxn id="269" idx="0"/>
            <a:endCxn id="274" idx="2"/>
          </p:cNvCxnSpPr>
          <p:nvPr/>
        </p:nvCxnSpPr>
        <p:spPr>
          <a:xfrm flipV="1">
            <a:off x="5861965" y="4069372"/>
            <a:ext cx="585415" cy="6850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1" name="Rectángulo 280"/>
          <p:cNvSpPr/>
          <p:nvPr/>
        </p:nvSpPr>
        <p:spPr>
          <a:xfrm>
            <a:off x="994298" y="5293662"/>
            <a:ext cx="7111675" cy="9982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step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by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step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hello-ns-sa.yaml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hello-deployment.yaml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hello-services.yaml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8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together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hello-all.yaml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7810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ipse 52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4" name="Elipse 133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5" name="Elipse 134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6" name="Rectángulo 185"/>
          <p:cNvSpPr/>
          <p:nvPr/>
        </p:nvSpPr>
        <p:spPr>
          <a:xfrm>
            <a:off x="5391354" y="5243876"/>
            <a:ext cx="3498645" cy="8111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78" name="Elipse 77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99" name="Elipse 98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6979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2" name="Elipse 41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/>
              <a:t>Lab</a:t>
            </a:r>
            <a:r>
              <a:rPr lang="es-ES" dirty="0"/>
              <a:t> </a:t>
            </a:r>
            <a:r>
              <a:rPr lang="es-ES" dirty="0" smtClean="0"/>
              <a:t>02: </a:t>
            </a:r>
            <a:r>
              <a:rPr lang="en-US" dirty="0" smtClean="0"/>
              <a:t>Exposing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</a:t>
            </a:r>
            <a:r>
              <a:rPr lang="en-GB" dirty="0" smtClean="0"/>
              <a:t>Ingress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3" name="Arco 42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recto 43"/>
          <p:cNvCxnSpPr>
            <a:stCxn id="45" idx="0"/>
            <a:endCxn id="43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" name="Arco 44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45"/>
          <p:cNvCxnSpPr>
            <a:stCxn id="42" idx="6"/>
            <a:endCxn id="45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" name="Conector recto 53"/>
          <p:cNvCxnSpPr>
            <a:stCxn id="57" idx="2"/>
            <a:endCxn id="53" idx="2"/>
          </p:cNvCxnSpPr>
          <p:nvPr/>
        </p:nvCxnSpPr>
        <p:spPr>
          <a:xfrm flipV="1">
            <a:off x="4184689" y="2978900"/>
            <a:ext cx="626563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7" name="Arco 56"/>
          <p:cNvSpPr>
            <a:spLocks noChangeAspect="1"/>
          </p:cNvSpPr>
          <p:nvPr/>
        </p:nvSpPr>
        <p:spPr>
          <a:xfrm rot="16200000">
            <a:off x="4095715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redondeado 67"/>
          <p:cNvSpPr/>
          <p:nvPr/>
        </p:nvSpPr>
        <p:spPr>
          <a:xfrm>
            <a:off x="6134093" y="1933862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43" idx="2"/>
            <a:endCxn id="41" idx="2"/>
          </p:cNvCxnSpPr>
          <p:nvPr/>
        </p:nvCxnSpPr>
        <p:spPr>
          <a:xfrm flipV="1">
            <a:off x="5942637" y="2479026"/>
            <a:ext cx="274342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503859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8080</a:t>
            </a:r>
            <a:endParaRPr lang="es-ES" sz="600" dirty="0"/>
          </a:p>
        </p:txBody>
      </p:sp>
      <p:cxnSp>
        <p:nvCxnSpPr>
          <p:cNvPr id="80" name="Conector recto 79"/>
          <p:cNvCxnSpPr>
            <a:stCxn id="78" idx="6"/>
            <a:endCxn id="79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5" idx="2"/>
            <a:endCxn id="82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6" name="Elipse 9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436643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401563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CuadroTexto 90"/>
          <p:cNvSpPr txBox="1"/>
          <p:nvPr/>
        </p:nvSpPr>
        <p:spPr>
          <a:xfrm>
            <a:off x="4467745" y="2086523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28" name="CuadroTexto 127"/>
          <p:cNvSpPr txBox="1"/>
          <p:nvPr/>
        </p:nvSpPr>
        <p:spPr>
          <a:xfrm>
            <a:off x="4392006" y="1783916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1</a:t>
            </a:r>
            <a:r>
              <a:rPr lang="es-ES" sz="600" dirty="0" smtClean="0"/>
              <a:t>: 81, CIP</a:t>
            </a:r>
            <a:r>
              <a:rPr lang="es-ES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30" name="CuadroTexto 129"/>
          <p:cNvSpPr txBox="1"/>
          <p:nvPr/>
        </p:nvSpPr>
        <p:spPr>
          <a:xfrm>
            <a:off x="4387454" y="2826711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83, CIP</a:t>
            </a:r>
            <a:r>
              <a:rPr lang="es-ES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74171" y="263486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32" name="CuadroTexto 131"/>
          <p:cNvSpPr txBox="1"/>
          <p:nvPr/>
        </p:nvSpPr>
        <p:spPr>
          <a:xfrm>
            <a:off x="4431219" y="3169576"/>
            <a:ext cx="40373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--</a:t>
            </a:r>
            <a:endParaRPr lang="es-ES" sz="600" dirty="0"/>
          </a:p>
        </p:txBody>
      </p:sp>
      <p:sp>
        <p:nvSpPr>
          <p:cNvPr id="136" name="CuadroTexto 135"/>
          <p:cNvSpPr txBox="1"/>
          <p:nvPr/>
        </p:nvSpPr>
        <p:spPr>
          <a:xfrm>
            <a:off x="994995" y="1965247"/>
            <a:ext cx="7723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http://</a:t>
            </a:r>
            <a:r>
              <a:rPr lang="es-ES" sz="600" dirty="0" smtClean="0"/>
              <a:t>PublicIP</a:t>
            </a:r>
            <a:r>
              <a:rPr lang="es-ES" sz="600" baseline="-25000" dirty="0" smtClean="0"/>
              <a:t>1</a:t>
            </a:r>
            <a:r>
              <a:rPr lang="es-ES" sz="600" dirty="0" smtClean="0"/>
              <a:t>:Port</a:t>
            </a:r>
            <a:r>
              <a:rPr lang="es-ES" sz="600" baseline="-25000" dirty="0" smtClean="0"/>
              <a:t>pub1</a:t>
            </a:r>
            <a:endParaRPr lang="es-ES" sz="600" baseline="-25000" dirty="0"/>
          </a:p>
        </p:txBody>
      </p: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CuadroTexto 143"/>
          <p:cNvSpPr txBox="1"/>
          <p:nvPr/>
        </p:nvSpPr>
        <p:spPr>
          <a:xfrm>
            <a:off x="4392134" y="2319726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2</a:t>
            </a:r>
            <a:r>
              <a:rPr lang="es-ES" sz="600" dirty="0" smtClean="0"/>
              <a:t>: 82, CIP</a:t>
            </a:r>
            <a:r>
              <a:rPr lang="es-ES" sz="600" baseline="-25000" dirty="0"/>
              <a:t>2</a:t>
            </a:r>
          </a:p>
        </p:txBody>
      </p:sp>
      <p:sp>
        <p:nvSpPr>
          <p:cNvPr id="152" name="Rectángulo 151"/>
          <p:cNvSpPr/>
          <p:nvPr/>
        </p:nvSpPr>
        <p:spPr>
          <a:xfrm>
            <a:off x="6437562" y="5744517"/>
            <a:ext cx="1470522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 smtClean="0">
                <a:latin typeface="Consolas"/>
                <a:cs typeface="Consolas"/>
              </a:rPr>
              <a:t>spec.clusterIp:spec.ports</a:t>
            </a:r>
            <a:r>
              <a:rPr lang="es-ES" sz="600" dirty="0" smtClean="0">
                <a:latin typeface="Consolas"/>
                <a:cs typeface="Consolas"/>
              </a:rPr>
              <a:t>[*].</a:t>
            </a:r>
            <a:r>
              <a:rPr lang="es-ES" sz="600" dirty="0" err="1" smtClean="0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53" name="Rectángulo 152"/>
          <p:cNvSpPr/>
          <p:nvPr/>
        </p:nvSpPr>
        <p:spPr>
          <a:xfrm>
            <a:off x="6478531" y="5551067"/>
            <a:ext cx="1384135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>
                <a:latin typeface="Consolas"/>
                <a:cs typeface="Consolas"/>
              </a:rPr>
              <a:t>&lt;</a:t>
            </a:r>
            <a:r>
              <a:rPr lang="es-ES" sz="600" dirty="0" err="1">
                <a:latin typeface="Consolas"/>
                <a:cs typeface="Consolas"/>
              </a:rPr>
              <a:t>NodeIP</a:t>
            </a:r>
            <a:r>
              <a:rPr lang="es-ES" sz="600" dirty="0">
                <a:latin typeface="Consolas"/>
                <a:cs typeface="Consolas"/>
              </a:rPr>
              <a:t>&gt;:</a:t>
            </a:r>
            <a:r>
              <a:rPr lang="es-ES" sz="600" dirty="0" err="1">
                <a:latin typeface="Consolas"/>
                <a:cs typeface="Consolas"/>
              </a:rPr>
              <a:t>spec.ports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nodePort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54" name="Rectángulo 153"/>
          <p:cNvSpPr/>
          <p:nvPr/>
        </p:nvSpPr>
        <p:spPr>
          <a:xfrm>
            <a:off x="6355622" y="5357618"/>
            <a:ext cx="1637960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>
                <a:latin typeface="Consolas"/>
                <a:cs typeface="Consolas"/>
              </a:rPr>
              <a:t>spec.loadBalancerIp:spec.pops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cxnSp>
        <p:nvCxnSpPr>
          <p:cNvPr id="156" name="Conector curvado 155"/>
          <p:cNvCxnSpPr>
            <a:stCxn id="152" idx="1"/>
            <a:endCxn id="153" idx="1"/>
          </p:cNvCxnSpPr>
          <p:nvPr/>
        </p:nvCxnSpPr>
        <p:spPr>
          <a:xfrm rot="10800000" flipH="1">
            <a:off x="6437561" y="5633585"/>
            <a:ext cx="40969" cy="193450"/>
          </a:xfrm>
          <a:prstGeom prst="curvedConnector3">
            <a:avLst>
              <a:gd name="adj1" fmla="val -557983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" name="Conector curvado 157"/>
          <p:cNvCxnSpPr>
            <a:stCxn id="153" idx="1"/>
            <a:endCxn id="154" idx="1"/>
          </p:cNvCxnSpPr>
          <p:nvPr/>
        </p:nvCxnSpPr>
        <p:spPr>
          <a:xfrm rot="10800000">
            <a:off x="6355623" y="5440137"/>
            <a:ext cx="122909" cy="193449"/>
          </a:xfrm>
          <a:prstGeom prst="curvedConnector3">
            <a:avLst>
              <a:gd name="adj1" fmla="val 285991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1" name="Conector recto 160"/>
          <p:cNvCxnSpPr>
            <a:stCxn id="154" idx="1"/>
          </p:cNvCxnSpPr>
          <p:nvPr/>
        </p:nvCxnSpPr>
        <p:spPr>
          <a:xfrm flipH="1">
            <a:off x="6023712" y="5440136"/>
            <a:ext cx="331910" cy="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4" name="Conector recto 163"/>
          <p:cNvCxnSpPr>
            <a:endCxn id="152" idx="3"/>
          </p:cNvCxnSpPr>
          <p:nvPr/>
        </p:nvCxnSpPr>
        <p:spPr>
          <a:xfrm flipH="1">
            <a:off x="7908084" y="5818243"/>
            <a:ext cx="359179" cy="87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6" name="Rectángulo redondeado 165"/>
          <p:cNvSpPr/>
          <p:nvPr/>
        </p:nvSpPr>
        <p:spPr>
          <a:xfrm>
            <a:off x="5486659" y="5345168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External</a:t>
            </a:r>
            <a:r>
              <a:rPr lang="es-ES" sz="800" dirty="0" smtClean="0">
                <a:solidFill>
                  <a:schemeClr val="bg1"/>
                </a:solidFill>
              </a:rPr>
              <a:t> Network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8267263" y="5333553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Internal Network (</a:t>
            </a:r>
            <a:r>
              <a:rPr lang="en-GB" sz="800" dirty="0" smtClean="0">
                <a:solidFill>
                  <a:schemeClr val="bg1"/>
                </a:solidFill>
              </a:rPr>
              <a:t>Backend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68" name="Imagen 16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3" y="4855845"/>
            <a:ext cx="4861983" cy="1358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2" name="Rectángulo 171"/>
          <p:cNvSpPr/>
          <p:nvPr/>
        </p:nvSpPr>
        <p:spPr>
          <a:xfrm>
            <a:off x="2829064" y="3565549"/>
            <a:ext cx="4251284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Elipse 63"/>
          <p:cNvSpPr>
            <a:spLocks noChangeAspect="1"/>
          </p:cNvSpPr>
          <p:nvPr/>
        </p:nvSpPr>
        <p:spPr>
          <a:xfrm>
            <a:off x="5848249" y="407110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5666236" y="4205872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8080</a:t>
            </a:r>
            <a:endParaRPr lang="es-ES" sz="600" dirty="0"/>
          </a:p>
        </p:txBody>
      </p:sp>
      <p:cxnSp>
        <p:nvCxnSpPr>
          <p:cNvPr id="62" name="Conector recto 61"/>
          <p:cNvCxnSpPr>
            <a:stCxn id="60" idx="0"/>
            <a:endCxn id="64" idx="2"/>
          </p:cNvCxnSpPr>
          <p:nvPr/>
        </p:nvCxnSpPr>
        <p:spPr>
          <a:xfrm>
            <a:off x="4184230" y="4171772"/>
            <a:ext cx="166401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8" name="Conector recto 57"/>
          <p:cNvCxnSpPr>
            <a:stCxn id="60" idx="2"/>
            <a:endCxn id="57" idx="0"/>
          </p:cNvCxnSpPr>
          <p:nvPr/>
        </p:nvCxnSpPr>
        <p:spPr>
          <a:xfrm flipV="1">
            <a:off x="4095257" y="3070186"/>
            <a:ext cx="917" cy="101307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0" name="Arco 59"/>
          <p:cNvSpPr>
            <a:spLocks noChangeAspect="1"/>
          </p:cNvSpPr>
          <p:nvPr/>
        </p:nvSpPr>
        <p:spPr>
          <a:xfrm rot="10800000">
            <a:off x="4095257" y="399474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5" name="Conector recto 174"/>
          <p:cNvCxnSpPr>
            <a:stCxn id="176" idx="2"/>
            <a:endCxn id="135" idx="2"/>
          </p:cNvCxnSpPr>
          <p:nvPr/>
        </p:nvCxnSpPr>
        <p:spPr>
          <a:xfrm flipV="1">
            <a:off x="4184230" y="2029080"/>
            <a:ext cx="631202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6" name="Arco 175"/>
          <p:cNvSpPr>
            <a:spLocks noChangeAspect="1"/>
          </p:cNvSpPr>
          <p:nvPr/>
        </p:nvSpPr>
        <p:spPr>
          <a:xfrm rot="16200000">
            <a:off x="4095256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7" name="Conector recto 176"/>
          <p:cNvCxnSpPr>
            <a:endCxn id="176" idx="0"/>
          </p:cNvCxnSpPr>
          <p:nvPr/>
        </p:nvCxnSpPr>
        <p:spPr>
          <a:xfrm flipV="1">
            <a:off x="4094798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3" name="Conector recto 182"/>
          <p:cNvCxnSpPr>
            <a:stCxn id="184" idx="2"/>
            <a:endCxn id="134" idx="2"/>
          </p:cNvCxnSpPr>
          <p:nvPr/>
        </p:nvCxnSpPr>
        <p:spPr>
          <a:xfrm flipV="1">
            <a:off x="4188410" y="2575089"/>
            <a:ext cx="631202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4" name="Arco 183"/>
          <p:cNvSpPr>
            <a:spLocks noChangeAspect="1"/>
          </p:cNvSpPr>
          <p:nvPr/>
        </p:nvSpPr>
        <p:spPr>
          <a:xfrm rot="16200000">
            <a:off x="4099436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Rectángulo 186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02" name="Elipse 201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203" name="Rectángulo 202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204" name="Conector recto 203"/>
          <p:cNvCxnSpPr>
            <a:endCxn id="207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5" name="Conector recto 204"/>
          <p:cNvCxnSpPr>
            <a:stCxn id="208" idx="0"/>
            <a:endCxn id="202" idx="2"/>
          </p:cNvCxnSpPr>
          <p:nvPr/>
        </p:nvCxnSpPr>
        <p:spPr>
          <a:xfrm>
            <a:off x="3003468" y="2510453"/>
            <a:ext cx="155596" cy="227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6" name="Conector recto 205"/>
          <p:cNvCxnSpPr>
            <a:stCxn id="207" idx="2"/>
            <a:endCxn id="208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7" name="Arco 206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208" name="Arco 207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209" name="CuadroTexto 208"/>
          <p:cNvSpPr txBox="1"/>
          <p:nvPr/>
        </p:nvSpPr>
        <p:spPr>
          <a:xfrm>
            <a:off x="994995" y="2375771"/>
            <a:ext cx="74637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rgbClr val="339900"/>
                </a:solidFill>
              </a:rPr>
              <a:t>http://</a:t>
            </a:r>
            <a:r>
              <a:rPr lang="es-ES" sz="600" dirty="0" smtClean="0">
                <a:solidFill>
                  <a:srgbClr val="339900"/>
                </a:solidFill>
              </a:rPr>
              <a:t>PublicIP</a:t>
            </a:r>
            <a:r>
              <a:rPr lang="es-ES" sz="600" baseline="-25000" dirty="0">
                <a:solidFill>
                  <a:srgbClr val="339900"/>
                </a:solidFill>
              </a:rPr>
              <a:t>2</a:t>
            </a:r>
            <a:r>
              <a:rPr lang="es-ES" sz="600" dirty="0" smtClean="0">
                <a:solidFill>
                  <a:srgbClr val="339900"/>
                </a:solidFill>
              </a:rPr>
              <a:t>:Port</a:t>
            </a:r>
            <a:r>
              <a:rPr lang="es-ES" sz="600" baseline="-25000" dirty="0" smtClean="0">
                <a:solidFill>
                  <a:srgbClr val="339900"/>
                </a:solidFill>
              </a:rPr>
              <a:t>pub2</a:t>
            </a:r>
            <a:endParaRPr lang="es-ES" sz="600" baseline="-25000" dirty="0">
              <a:solidFill>
                <a:srgbClr val="339900"/>
              </a:solidFill>
            </a:endParaRPr>
          </a:p>
        </p:txBody>
      </p:sp>
      <p:cxnSp>
        <p:nvCxnSpPr>
          <p:cNvPr id="210" name="Conector recto 209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Y 108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11" name="CuadroTexto 210"/>
          <p:cNvSpPr txBox="1"/>
          <p:nvPr/>
        </p:nvSpPr>
        <p:spPr>
          <a:xfrm>
            <a:off x="2651985" y="2659650"/>
            <a:ext cx="1108401" cy="9233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600" dirty="0" smtClean="0">
                <a:solidFill>
                  <a:srgbClr val="339900"/>
                </a:solidFill>
              </a:rPr>
              <a:t>Route</a:t>
            </a:r>
            <a:r>
              <a:rPr lang="es-ES" sz="600" dirty="0" smtClean="0">
                <a:solidFill>
                  <a:srgbClr val="339900"/>
                </a:solidFill>
              </a:rPr>
              <a:t> &lt;http&gt;://&lt;IP&gt;:&lt;Port&gt;/&lt;</a:t>
            </a:r>
            <a:r>
              <a:rPr lang="en-GB" sz="600" dirty="0" smtClean="0">
                <a:solidFill>
                  <a:srgbClr val="339900"/>
                </a:solidFill>
              </a:rPr>
              <a:t>Path</a:t>
            </a:r>
            <a:r>
              <a:rPr lang="es-ES" sz="600" dirty="0" smtClean="0">
                <a:solidFill>
                  <a:srgbClr val="339900"/>
                </a:solidFill>
              </a:rPr>
              <a:t>&gt;</a:t>
            </a:r>
            <a:endParaRPr lang="es-ES" sz="600" dirty="0">
              <a:solidFill>
                <a:srgbClr val="339900"/>
              </a:solidFill>
            </a:endParaRPr>
          </a:p>
        </p:txBody>
      </p:sp>
      <p:sp>
        <p:nvSpPr>
          <p:cNvPr id="212" name="CuadroTexto 211"/>
          <p:cNvSpPr txBox="1"/>
          <p:nvPr/>
        </p:nvSpPr>
        <p:spPr>
          <a:xfrm>
            <a:off x="2953492" y="2805410"/>
            <a:ext cx="40113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>
                <a:solidFill>
                  <a:srgbClr val="339900"/>
                </a:solidFill>
              </a:rPr>
              <a:t>To CIP</a:t>
            </a:r>
            <a:r>
              <a:rPr lang="es-ES" sz="600" baseline="-25000" dirty="0" smtClean="0">
                <a:solidFill>
                  <a:srgbClr val="339900"/>
                </a:solidFill>
              </a:rPr>
              <a:t>2</a:t>
            </a:r>
            <a:r>
              <a:rPr lang="es-ES" sz="600" dirty="0" smtClean="0">
                <a:solidFill>
                  <a:srgbClr val="339900"/>
                </a:solidFill>
              </a:rPr>
              <a:t>:Port</a:t>
            </a:r>
            <a:r>
              <a:rPr lang="es-ES" sz="600" baseline="-25000" dirty="0" smtClean="0">
                <a:solidFill>
                  <a:srgbClr val="339900"/>
                </a:solidFill>
              </a:rPr>
              <a:t>2</a:t>
            </a:r>
            <a:endParaRPr lang="es-ES" sz="600" baseline="-25000" dirty="0">
              <a:solidFill>
                <a:srgbClr val="339900"/>
              </a:solidFill>
            </a:endParaRPr>
          </a:p>
        </p:txBody>
      </p:sp>
      <p:pic>
        <p:nvPicPr>
          <p:cNvPr id="101" name="Imagen 10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7406" y="3217617"/>
            <a:ext cx="187878" cy="1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03: </a:t>
            </a:r>
            <a:r>
              <a:rPr lang="es-ES" dirty="0" err="1" smtClean="0"/>
              <a:t>Weaving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Ref. </a:t>
            </a:r>
            <a:r>
              <a:rPr lang="es-ES" dirty="0" err="1" smtClean="0"/>
              <a:t>Arch</a:t>
            </a:r>
            <a:r>
              <a:rPr lang="es-E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50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03: </a:t>
            </a:r>
            <a:r>
              <a:rPr lang="es-ES" dirty="0" err="1" smtClean="0"/>
              <a:t>Weaving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r>
              <a:rPr lang="es-ES" dirty="0" smtClean="0"/>
              <a:t> - </a:t>
            </a:r>
            <a:r>
              <a:rPr lang="es-ES" dirty="0" err="1" smtClean="0"/>
              <a:t>Istio</a:t>
            </a:r>
            <a:endParaRPr lang="en-GB" dirty="0"/>
          </a:p>
        </p:txBody>
      </p:sp>
      <p:sp>
        <p:nvSpPr>
          <p:cNvPr id="32" name="Rectángulo 31"/>
          <p:cNvSpPr/>
          <p:nvPr/>
        </p:nvSpPr>
        <p:spPr>
          <a:xfrm>
            <a:off x="1799744" y="6119207"/>
            <a:ext cx="3091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https://learn.openshift.com/middleware/resilient-</a:t>
            </a:r>
            <a:r>
              <a:rPr lang="en-US" sz="1000" dirty="0" smtClean="0">
                <a:hlinkClick r:id="rId2"/>
              </a:rPr>
              <a:t>apps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294" y="1283552"/>
            <a:ext cx="5252259" cy="48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4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04: </a:t>
            </a:r>
            <a:r>
              <a:rPr lang="es-ES" dirty="0" err="1" smtClean="0"/>
              <a:t>Deploying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endParaRPr lang="en-GB" dirty="0"/>
          </a:p>
        </p:txBody>
      </p:sp>
      <p:sp>
        <p:nvSpPr>
          <p:cNvPr id="4" name="Elipse 3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" name="Elipse 5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27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29"/>
          <p:cNvCxnSpPr>
            <a:stCxn id="19" idx="6"/>
            <a:endCxn id="29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" name="Conector recto 30"/>
          <p:cNvCxnSpPr>
            <a:stCxn id="33" idx="2"/>
            <a:endCxn id="4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Arco 32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36" name="Conector recto 35"/>
          <p:cNvCxnSpPr>
            <a:stCxn id="17" idx="6"/>
            <a:endCxn id="49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7" idx="2"/>
            <a:endCxn id="13" idx="2"/>
          </p:cNvCxnSpPr>
          <p:nvPr/>
        </p:nvCxnSpPr>
        <p:spPr>
          <a:xfrm flipV="1">
            <a:off x="5942637" y="2479026"/>
            <a:ext cx="420001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42" idx="2"/>
            <a:endCxn id="6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1" name="Elipse 40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2" name="Arco 41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42"/>
          <p:cNvCxnSpPr>
            <a:stCxn id="44" idx="0"/>
            <a:endCxn id="42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4" name="Arco 43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Conector recto 44"/>
          <p:cNvCxnSpPr>
            <a:stCxn id="41" idx="6"/>
            <a:endCxn id="44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cxnSp>
        <p:nvCxnSpPr>
          <p:cNvPr id="47" name="Conector recto 46"/>
          <p:cNvCxnSpPr>
            <a:stCxn id="18" idx="6"/>
            <a:endCxn id="12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" name="Arco 47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Arco 48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0" name="Conector recto 49"/>
          <p:cNvCxnSpPr>
            <a:stCxn id="49" idx="2"/>
            <a:endCxn id="48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1" name="Conector recto 50"/>
          <p:cNvCxnSpPr>
            <a:stCxn id="48" idx="0"/>
            <a:endCxn id="11" idx="2"/>
          </p:cNvCxnSpPr>
          <p:nvPr/>
        </p:nvCxnSpPr>
        <p:spPr>
          <a:xfrm>
            <a:off x="5934739" y="2401563"/>
            <a:ext cx="427899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8" name="Conector recto 57"/>
          <p:cNvCxnSpPr>
            <a:endCxn id="41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0" name="Rectángulo 59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848249" y="407110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2" name="Rectángulo redondeado 61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3" name="Rectángulo redondeado 62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65" name="Conector recto 64"/>
          <p:cNvCxnSpPr>
            <a:stCxn id="67" idx="0"/>
            <a:endCxn id="61" idx="2"/>
          </p:cNvCxnSpPr>
          <p:nvPr/>
        </p:nvCxnSpPr>
        <p:spPr>
          <a:xfrm>
            <a:off x="4289174" y="4171772"/>
            <a:ext cx="1559075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6" name="Conector recto 65"/>
          <p:cNvCxnSpPr>
            <a:stCxn id="67" idx="2"/>
            <a:endCxn id="33" idx="0"/>
          </p:cNvCxnSpPr>
          <p:nvPr/>
        </p:nvCxnSpPr>
        <p:spPr>
          <a:xfrm flipV="1">
            <a:off x="4200201" y="3070186"/>
            <a:ext cx="917" cy="101307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7" name="Arco 66"/>
          <p:cNvSpPr>
            <a:spLocks noChangeAspect="1"/>
          </p:cNvSpPr>
          <p:nvPr/>
        </p:nvSpPr>
        <p:spPr>
          <a:xfrm rot="10800000">
            <a:off x="4200201" y="399474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8" name="Conector recto 67"/>
          <p:cNvCxnSpPr>
            <a:stCxn id="69" idx="2"/>
            <a:endCxn id="8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9" name="Arco 68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0" name="Conector recto 69"/>
          <p:cNvCxnSpPr>
            <a:endCxn id="69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1" name="Conector recto 70"/>
          <p:cNvCxnSpPr>
            <a:stCxn id="72" idx="2"/>
            <a:endCxn id="7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2" name="Arco 71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 72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8" name="Y 87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323" y="1711157"/>
            <a:ext cx="143997" cy="143997"/>
          </a:xfrm>
          <a:prstGeom prst="rect">
            <a:avLst/>
          </a:prstGeom>
        </p:spPr>
      </p:pic>
      <p:pic>
        <p:nvPicPr>
          <p:cNvPr id="91" name="Imagen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7688" y="2035110"/>
            <a:ext cx="187878" cy="179996"/>
          </a:xfrm>
          <a:prstGeom prst="rect">
            <a:avLst/>
          </a:prstGeom>
        </p:spPr>
      </p:pic>
      <p:pic>
        <p:nvPicPr>
          <p:cNvPr id="92" name="Imagen 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323" y="3994743"/>
            <a:ext cx="187878" cy="179996"/>
          </a:xfrm>
          <a:prstGeom prst="rect">
            <a:avLst/>
          </a:prstGeom>
        </p:spPr>
      </p:pic>
      <p:sp>
        <p:nvSpPr>
          <p:cNvPr id="94" name="Rectángulo redondeado 93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98" name="Rectángulo 97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2" name="Rectángulo redondeado 101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" name="Elipse 9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39" name="Conector recto 38"/>
          <p:cNvCxnSpPr>
            <a:stCxn id="9" idx="6"/>
            <a:endCxn id="5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Conector recto 81"/>
          <p:cNvCxnSpPr>
            <a:stCxn id="85" idx="0"/>
            <a:endCxn id="79" idx="2"/>
          </p:cNvCxnSpPr>
          <p:nvPr/>
        </p:nvCxnSpPr>
        <p:spPr>
          <a:xfrm>
            <a:off x="3003468" y="2510453"/>
            <a:ext cx="155596" cy="227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8" name="Rectángulo 77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smtClean="0">
                <a:solidFill>
                  <a:schemeClr val="bg1"/>
                </a:solidFill>
              </a:rPr>
              <a:t>CA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89" name="Rectángulo 88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0" name="Rectángulo 89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95" name="Imagen 9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9995" y="2255294"/>
            <a:ext cx="187878" cy="179996"/>
          </a:xfrm>
          <a:prstGeom prst="rect">
            <a:avLst/>
          </a:prstGeom>
        </p:spPr>
      </p:pic>
      <p:pic>
        <p:nvPicPr>
          <p:cNvPr id="96" name="Imagen 9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323" y="2569652"/>
            <a:ext cx="187878" cy="179996"/>
          </a:xfrm>
          <a:prstGeom prst="rect">
            <a:avLst/>
          </a:prstGeom>
        </p:spPr>
      </p:pic>
      <p:pic>
        <p:nvPicPr>
          <p:cNvPr id="97" name="Imagen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323" y="2968579"/>
            <a:ext cx="187878" cy="1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730312" y="37304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9" name="Elipse 138"/>
          <p:cNvSpPr>
            <a:spLocks noChangeAspect="1"/>
          </p:cNvSpPr>
          <p:nvPr/>
        </p:nvSpPr>
        <p:spPr>
          <a:xfrm>
            <a:off x="5730312" y="381899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8" name="Elipse 67"/>
          <p:cNvSpPr>
            <a:spLocks noChangeAspect="1"/>
          </p:cNvSpPr>
          <p:nvPr/>
        </p:nvSpPr>
        <p:spPr>
          <a:xfrm>
            <a:off x="4272788" y="286156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Elipse 129"/>
          <p:cNvSpPr>
            <a:spLocks noChangeAspect="1"/>
          </p:cNvSpPr>
          <p:nvPr/>
        </p:nvSpPr>
        <p:spPr>
          <a:xfrm>
            <a:off x="4272788" y="2932468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284097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4284097" y="2407235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447253" y="23334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6" name="Elipse 85"/>
          <p:cNvSpPr>
            <a:spLocks noChangeAspect="1"/>
          </p:cNvSpPr>
          <p:nvPr/>
        </p:nvSpPr>
        <p:spPr>
          <a:xfrm>
            <a:off x="5447253" y="2385654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7" name="Elipse 66"/>
          <p:cNvSpPr>
            <a:spLocks noChangeAspect="1"/>
          </p:cNvSpPr>
          <p:nvPr/>
        </p:nvSpPr>
        <p:spPr>
          <a:xfrm>
            <a:off x="5447253" y="2442235"/>
            <a:ext cx="209094" cy="201335"/>
          </a:xfrm>
          <a:prstGeom prst="ellipse">
            <a:avLst/>
          </a:prstGeom>
          <a:solidFill>
            <a:schemeClr val="tx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456382" y="240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05: </a:t>
            </a:r>
            <a:r>
              <a:rPr lang="es-ES" dirty="0" err="1" smtClean="0"/>
              <a:t>Chaining</a:t>
            </a:r>
            <a:r>
              <a:rPr lang="es-ES" dirty="0" smtClean="0"/>
              <a:t> </a:t>
            </a:r>
            <a:r>
              <a:rPr lang="es-ES" dirty="0" err="1" smtClean="0"/>
              <a:t>APIs</a:t>
            </a:r>
            <a:r>
              <a:rPr lang="es-ES" dirty="0" smtClean="0"/>
              <a:t> (</a:t>
            </a:r>
            <a:r>
              <a:rPr lang="es-ES" dirty="0" err="1" smtClean="0"/>
              <a:t>PoC</a:t>
            </a:r>
            <a:r>
              <a:rPr lang="es-ES" dirty="0" smtClean="0"/>
              <a:t>)</a:t>
            </a:r>
            <a:endParaRPr lang="en-GB" dirty="0"/>
          </a:p>
        </p:txBody>
      </p:sp>
      <p:sp>
        <p:nvSpPr>
          <p:cNvPr id="14" name="Rectángulo 13"/>
          <p:cNvSpPr/>
          <p:nvPr/>
        </p:nvSpPr>
        <p:spPr>
          <a:xfrm>
            <a:off x="2388925" y="1420360"/>
            <a:ext cx="4785677" cy="29519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26692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154147" y="1938177"/>
            <a:ext cx="972000" cy="1326763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272788" y="2828558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107" idx="0"/>
          </p:cNvCxnSpPr>
          <p:nvPr/>
        </p:nvCxnSpPr>
        <p:spPr>
          <a:xfrm flipV="1">
            <a:off x="5150766" y="2523891"/>
            <a:ext cx="104" cy="1176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4973278" y="25530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268713" y="1933862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ángulo redondeado 61"/>
          <p:cNvSpPr/>
          <p:nvPr/>
        </p:nvSpPr>
        <p:spPr>
          <a:xfrm>
            <a:off x="5354147" y="1938177"/>
            <a:ext cx="720000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ángulo redondeado 62"/>
          <p:cNvSpPr/>
          <p:nvPr/>
        </p:nvSpPr>
        <p:spPr>
          <a:xfrm>
            <a:off x="5446362" y="2184289"/>
            <a:ext cx="537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2" name="Rectángulo redondeado 101"/>
          <p:cNvSpPr/>
          <p:nvPr/>
        </p:nvSpPr>
        <p:spPr>
          <a:xfrm>
            <a:off x="3003468" y="1938178"/>
            <a:ext cx="822407" cy="221049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>
            <a:spLocks noChangeAspect="1"/>
          </p:cNvSpPr>
          <p:nvPr/>
        </p:nvSpPr>
        <p:spPr>
          <a:xfrm>
            <a:off x="3167531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3167531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159064" y="2326971"/>
            <a:ext cx="506662" cy="362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smtClean="0">
                <a:solidFill>
                  <a:schemeClr val="bg1"/>
                </a:solidFill>
              </a:rPr>
              <a:t>CA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9" name="Rectángulo 98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1" name="Rectángulo 100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39" name="Conector recto 38"/>
          <p:cNvCxnSpPr>
            <a:stCxn id="9" idx="6"/>
            <a:endCxn id="69" idx="0"/>
          </p:cNvCxnSpPr>
          <p:nvPr/>
        </p:nvCxnSpPr>
        <p:spPr>
          <a:xfrm flipV="1">
            <a:off x="3665476" y="2506461"/>
            <a:ext cx="199689" cy="23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Conector recto 81"/>
          <p:cNvCxnSpPr>
            <a:stCxn id="85" idx="0"/>
            <a:endCxn id="79" idx="2"/>
          </p:cNvCxnSpPr>
          <p:nvPr/>
        </p:nvCxnSpPr>
        <p:spPr>
          <a:xfrm>
            <a:off x="3003468" y="2510453"/>
            <a:ext cx="164063" cy="227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0" name="Arco 89"/>
          <p:cNvSpPr>
            <a:spLocks noChangeAspect="1"/>
          </p:cNvSpPr>
          <p:nvPr/>
        </p:nvSpPr>
        <p:spPr>
          <a:xfrm rot="16200000">
            <a:off x="5203573" y="248673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3" name="Conector recto 102"/>
          <p:cNvCxnSpPr>
            <a:stCxn id="137" idx="0"/>
            <a:endCxn id="104" idx="2"/>
          </p:cNvCxnSpPr>
          <p:nvPr/>
        </p:nvCxnSpPr>
        <p:spPr>
          <a:xfrm>
            <a:off x="4113114" y="3298929"/>
            <a:ext cx="1001576" cy="4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4" name="Arco 103"/>
          <p:cNvSpPr>
            <a:spLocks noChangeAspect="1"/>
          </p:cNvSpPr>
          <p:nvPr/>
        </p:nvSpPr>
        <p:spPr>
          <a:xfrm rot="5400000">
            <a:off x="5025717" y="312185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Conector recto 104"/>
          <p:cNvCxnSpPr>
            <a:stCxn id="104" idx="0"/>
            <a:endCxn id="90" idx="0"/>
          </p:cNvCxnSpPr>
          <p:nvPr/>
        </p:nvCxnSpPr>
        <p:spPr>
          <a:xfrm flipV="1">
            <a:off x="5203205" y="2575246"/>
            <a:ext cx="827" cy="635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7" name="Arco 106"/>
          <p:cNvSpPr>
            <a:spLocks noChangeAspect="1"/>
          </p:cNvSpPr>
          <p:nvPr/>
        </p:nvSpPr>
        <p:spPr>
          <a:xfrm rot="16200000">
            <a:off x="5150411" y="24353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4284097" y="2299607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16" name="Conector recto 115"/>
          <p:cNvCxnSpPr>
            <a:stCxn id="115" idx="2"/>
            <a:endCxn id="98" idx="0"/>
          </p:cNvCxnSpPr>
          <p:nvPr/>
        </p:nvCxnSpPr>
        <p:spPr>
          <a:xfrm>
            <a:off x="4113664" y="1877206"/>
            <a:ext cx="1965877" cy="75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3" name="Rectángulo 72"/>
          <p:cNvSpPr/>
          <p:nvPr/>
        </p:nvSpPr>
        <p:spPr>
          <a:xfrm>
            <a:off x="2015750" y="1690063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8" name="Y 87"/>
          <p:cNvSpPr>
            <a:spLocks noChangeAspect="1"/>
          </p:cNvSpPr>
          <p:nvPr/>
        </p:nvSpPr>
        <p:spPr>
          <a:xfrm>
            <a:off x="2102856" y="1978058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2" name="Rectángulo 121"/>
          <p:cNvSpPr/>
          <p:nvPr/>
        </p:nvSpPr>
        <p:spPr>
          <a:xfrm>
            <a:off x="6397873" y="2575510"/>
            <a:ext cx="39754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(gis-test-api)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3" name="Rectángulo 122"/>
          <p:cNvSpPr/>
          <p:nvPr/>
        </p:nvSpPr>
        <p:spPr>
          <a:xfrm>
            <a:off x="5457623" y="2580260"/>
            <a:ext cx="52578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(gis-test-sidecar)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4" name="Rectángulo 123"/>
          <p:cNvSpPr/>
          <p:nvPr/>
        </p:nvSpPr>
        <p:spPr>
          <a:xfrm>
            <a:off x="4280095" y="3053581"/>
            <a:ext cx="7566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</a:t>
            </a:r>
            <a:r>
              <a:rPr lang="es-ES" sz="600" dirty="0" smtClean="0">
                <a:solidFill>
                  <a:schemeClr val="tx1"/>
                </a:solidFill>
              </a:rPr>
              <a:t>-ambassador- svc</a:t>
            </a:r>
            <a:r>
              <a:rPr lang="es-ES" sz="600" dirty="0" smtClean="0">
                <a:solidFill>
                  <a:schemeClr val="tx1"/>
                </a:solidFill>
              </a:rPr>
              <a:t>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501515" y="2518887"/>
            <a:ext cx="33342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</a:t>
            </a:r>
            <a:r>
              <a:rPr lang="es-ES" sz="600" dirty="0" smtClean="0">
                <a:solidFill>
                  <a:schemeClr val="tx1"/>
                </a:solidFill>
              </a:rPr>
              <a:t>test1-</a:t>
            </a:r>
            <a:r>
              <a:rPr lang="es-ES" sz="600" dirty="0" smtClean="0">
                <a:solidFill>
                  <a:schemeClr val="tx1"/>
                </a:solidFill>
              </a:rPr>
              <a:t>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69" name="Arco 68"/>
          <p:cNvSpPr>
            <a:spLocks noChangeAspect="1"/>
          </p:cNvSpPr>
          <p:nvPr/>
        </p:nvSpPr>
        <p:spPr>
          <a:xfrm>
            <a:off x="3776192" y="25064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Arco 69"/>
          <p:cNvSpPr>
            <a:spLocks noChangeAspect="1"/>
          </p:cNvSpPr>
          <p:nvPr/>
        </p:nvSpPr>
        <p:spPr>
          <a:xfrm rot="10800000">
            <a:off x="3956628" y="27882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/>
          <p:cNvCxnSpPr>
            <a:stCxn id="70" idx="0"/>
            <a:endCxn id="68" idx="2"/>
          </p:cNvCxnSpPr>
          <p:nvPr/>
        </p:nvCxnSpPr>
        <p:spPr>
          <a:xfrm flipV="1">
            <a:off x="4045601" y="2962229"/>
            <a:ext cx="227187" cy="30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" name="Conector recto 71"/>
          <p:cNvCxnSpPr>
            <a:stCxn id="70" idx="2"/>
            <a:endCxn id="69" idx="2"/>
          </p:cNvCxnSpPr>
          <p:nvPr/>
        </p:nvCxnSpPr>
        <p:spPr>
          <a:xfrm flipH="1" flipV="1">
            <a:off x="3954138" y="2594976"/>
            <a:ext cx="2490" cy="28178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" name="Conector recto 112"/>
          <p:cNvCxnSpPr>
            <a:stCxn id="117" idx="2"/>
            <a:endCxn id="115" idx="0"/>
          </p:cNvCxnSpPr>
          <p:nvPr/>
        </p:nvCxnSpPr>
        <p:spPr>
          <a:xfrm flipV="1">
            <a:off x="4023663" y="1966179"/>
            <a:ext cx="1486" cy="3821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5" name="Arco 114"/>
          <p:cNvSpPr>
            <a:spLocks noChangeAspect="1"/>
          </p:cNvSpPr>
          <p:nvPr/>
        </p:nvSpPr>
        <p:spPr>
          <a:xfrm rot="16200000">
            <a:off x="4024690" y="18776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Arco 116"/>
          <p:cNvSpPr>
            <a:spLocks noChangeAspect="1"/>
          </p:cNvSpPr>
          <p:nvPr/>
        </p:nvSpPr>
        <p:spPr>
          <a:xfrm rot="10800000">
            <a:off x="4023663" y="225977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/>
          <p:cNvCxnSpPr>
            <a:stCxn id="117" idx="0"/>
            <a:endCxn id="5" idx="2"/>
          </p:cNvCxnSpPr>
          <p:nvPr/>
        </p:nvCxnSpPr>
        <p:spPr>
          <a:xfrm>
            <a:off x="4112636" y="2436801"/>
            <a:ext cx="171461" cy="199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1" name="CuadroTexto 120"/>
          <p:cNvSpPr txBox="1"/>
          <p:nvPr/>
        </p:nvSpPr>
        <p:spPr>
          <a:xfrm>
            <a:off x="4290056" y="2955584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(6000)</a:t>
            </a:r>
            <a:endParaRPr lang="es-ES" sz="600" dirty="0"/>
          </a:p>
        </p:txBody>
      </p:sp>
      <p:cxnSp>
        <p:nvCxnSpPr>
          <p:cNvPr id="106" name="Conector recto 105"/>
          <p:cNvCxnSpPr>
            <a:stCxn id="107" idx="2"/>
            <a:endCxn id="61" idx="2"/>
          </p:cNvCxnSpPr>
          <p:nvPr/>
        </p:nvCxnSpPr>
        <p:spPr>
          <a:xfrm flipV="1">
            <a:off x="5239385" y="2434092"/>
            <a:ext cx="207868" cy="8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CuadroTexto 108"/>
          <p:cNvSpPr txBox="1"/>
          <p:nvPr/>
        </p:nvSpPr>
        <p:spPr>
          <a:xfrm>
            <a:off x="5484926" y="2434772"/>
            <a:ext cx="12824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(80)</a:t>
            </a:r>
            <a:endParaRPr lang="es-ES" sz="600" dirty="0"/>
          </a:p>
        </p:txBody>
      </p:sp>
      <p:cxnSp>
        <p:nvCxnSpPr>
          <p:cNvPr id="30" name="Conector recto 29"/>
          <p:cNvCxnSpPr>
            <a:stCxn id="94" idx="0"/>
            <a:endCxn id="29" idx="2"/>
          </p:cNvCxnSpPr>
          <p:nvPr/>
        </p:nvCxnSpPr>
        <p:spPr>
          <a:xfrm flipV="1">
            <a:off x="4152625" y="2730559"/>
            <a:ext cx="909626" cy="34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" name="Conector recto 74"/>
          <p:cNvCxnSpPr>
            <a:stCxn id="91" idx="2"/>
            <a:endCxn id="18" idx="2"/>
          </p:cNvCxnSpPr>
          <p:nvPr/>
        </p:nvCxnSpPr>
        <p:spPr>
          <a:xfrm>
            <a:off x="4153084" y="2507775"/>
            <a:ext cx="131013" cy="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Arco 90"/>
          <p:cNvSpPr>
            <a:spLocks noChangeAspect="1"/>
          </p:cNvSpPr>
          <p:nvPr/>
        </p:nvSpPr>
        <p:spPr>
          <a:xfrm rot="16200000">
            <a:off x="4064110" y="250823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2" name="Conector recto 91"/>
          <p:cNvCxnSpPr>
            <a:stCxn id="94" idx="2"/>
            <a:endCxn id="91" idx="0"/>
          </p:cNvCxnSpPr>
          <p:nvPr/>
        </p:nvCxnSpPr>
        <p:spPr>
          <a:xfrm flipV="1">
            <a:off x="4063652" y="2596748"/>
            <a:ext cx="917" cy="4875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4" name="Arco 93"/>
          <p:cNvSpPr>
            <a:spLocks noChangeAspect="1"/>
          </p:cNvSpPr>
          <p:nvPr/>
        </p:nvSpPr>
        <p:spPr>
          <a:xfrm rot="10800000">
            <a:off x="4063652" y="25569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36"/>
          <p:cNvCxnSpPr>
            <a:stCxn id="90" idx="2"/>
            <a:endCxn id="86" idx="2"/>
          </p:cNvCxnSpPr>
          <p:nvPr/>
        </p:nvCxnSpPr>
        <p:spPr>
          <a:xfrm>
            <a:off x="5292547" y="2486273"/>
            <a:ext cx="154706" cy="4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8" name="CuadroTexto 107"/>
          <p:cNvSpPr txBox="1"/>
          <p:nvPr/>
        </p:nvSpPr>
        <p:spPr>
          <a:xfrm>
            <a:off x="6397873" y="2396068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(5001)</a:t>
            </a:r>
            <a:endParaRPr lang="es-ES" sz="600" dirty="0"/>
          </a:p>
        </p:txBody>
      </p:sp>
      <p:sp>
        <p:nvSpPr>
          <p:cNvPr id="98" name="Arco 97"/>
          <p:cNvSpPr>
            <a:spLocks noChangeAspect="1"/>
          </p:cNvSpPr>
          <p:nvPr/>
        </p:nvSpPr>
        <p:spPr>
          <a:xfrm>
            <a:off x="5990568" y="18847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Arco 110"/>
          <p:cNvSpPr>
            <a:spLocks noChangeAspect="1"/>
          </p:cNvSpPr>
          <p:nvPr/>
        </p:nvSpPr>
        <p:spPr>
          <a:xfrm rot="10800000">
            <a:off x="6167386" y="226060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4" name="Conector recto 113"/>
          <p:cNvCxnSpPr>
            <a:stCxn id="111" idx="0"/>
            <a:endCxn id="12" idx="2"/>
          </p:cNvCxnSpPr>
          <p:nvPr/>
        </p:nvCxnSpPr>
        <p:spPr>
          <a:xfrm>
            <a:off x="6256359" y="2437632"/>
            <a:ext cx="106279" cy="12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9" name="Conector recto 118"/>
          <p:cNvCxnSpPr>
            <a:stCxn id="111" idx="2"/>
            <a:endCxn id="98" idx="2"/>
          </p:cNvCxnSpPr>
          <p:nvPr/>
        </p:nvCxnSpPr>
        <p:spPr>
          <a:xfrm flipV="1">
            <a:off x="6167386" y="1973263"/>
            <a:ext cx="1128" cy="3758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>
            <a:off x="5634874" y="3330951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6" name="Rectángulo redondeado 125"/>
          <p:cNvSpPr/>
          <p:nvPr/>
        </p:nvSpPr>
        <p:spPr>
          <a:xfrm>
            <a:off x="5730312" y="357304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3399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27" name="Conector recto 126"/>
          <p:cNvCxnSpPr>
            <a:stCxn id="128" idx="2"/>
            <a:endCxn id="67" idx="2"/>
          </p:cNvCxnSpPr>
          <p:nvPr/>
        </p:nvCxnSpPr>
        <p:spPr>
          <a:xfrm flipV="1">
            <a:off x="5358573" y="2542903"/>
            <a:ext cx="88680" cy="19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269599" y="254529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1" idx="2"/>
            <a:endCxn id="128" idx="0"/>
          </p:cNvCxnSpPr>
          <p:nvPr/>
        </p:nvCxnSpPr>
        <p:spPr>
          <a:xfrm flipH="1" flipV="1">
            <a:off x="5270058" y="2633814"/>
            <a:ext cx="2475" cy="11090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1" name="Arco 130"/>
          <p:cNvSpPr>
            <a:spLocks noChangeAspect="1"/>
          </p:cNvSpPr>
          <p:nvPr/>
        </p:nvSpPr>
        <p:spPr>
          <a:xfrm rot="10800000">
            <a:off x="5272533" y="365436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2" name="Conector recto 131"/>
          <p:cNvCxnSpPr>
            <a:stCxn id="131" idx="0"/>
            <a:endCxn id="19" idx="2"/>
          </p:cNvCxnSpPr>
          <p:nvPr/>
        </p:nvCxnSpPr>
        <p:spPr>
          <a:xfrm flipV="1">
            <a:off x="5361506" y="3831127"/>
            <a:ext cx="368806" cy="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35" idx="2"/>
            <a:endCxn id="130" idx="2"/>
          </p:cNvCxnSpPr>
          <p:nvPr/>
        </p:nvCxnSpPr>
        <p:spPr>
          <a:xfrm flipV="1">
            <a:off x="4113573" y="3033136"/>
            <a:ext cx="159215" cy="20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Arco 134"/>
          <p:cNvSpPr>
            <a:spLocks noChangeAspect="1"/>
          </p:cNvSpPr>
          <p:nvPr/>
        </p:nvSpPr>
        <p:spPr>
          <a:xfrm rot="16200000">
            <a:off x="4024599" y="3035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6" name="Conector recto 135"/>
          <p:cNvCxnSpPr>
            <a:stCxn id="137" idx="2"/>
            <a:endCxn id="135" idx="0"/>
          </p:cNvCxnSpPr>
          <p:nvPr/>
        </p:nvCxnSpPr>
        <p:spPr>
          <a:xfrm flipV="1">
            <a:off x="4024141" y="3124206"/>
            <a:ext cx="917" cy="862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7" name="Arco 136"/>
          <p:cNvSpPr>
            <a:spLocks noChangeAspect="1"/>
          </p:cNvSpPr>
          <p:nvPr/>
        </p:nvSpPr>
        <p:spPr>
          <a:xfrm rot="10800000">
            <a:off x="4024141" y="31219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stCxn id="101" idx="3"/>
            <a:endCxn id="139" idx="2"/>
          </p:cNvCxnSpPr>
          <p:nvPr/>
        </p:nvCxnSpPr>
        <p:spPr>
          <a:xfrm flipV="1">
            <a:off x="3665726" y="3919662"/>
            <a:ext cx="2064586" cy="31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CuadroTexto 109"/>
          <p:cNvSpPr txBox="1"/>
          <p:nvPr/>
        </p:nvSpPr>
        <p:spPr>
          <a:xfrm>
            <a:off x="4297292" y="2431172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(5050)</a:t>
            </a:r>
            <a:endParaRPr lang="es-ES" sz="600" dirty="0"/>
          </a:p>
        </p:txBody>
      </p:sp>
      <p:sp>
        <p:nvSpPr>
          <p:cNvPr id="141" name="Rectángulo 140"/>
          <p:cNvSpPr/>
          <p:nvPr/>
        </p:nvSpPr>
        <p:spPr>
          <a:xfrm>
            <a:off x="5750605" y="3966926"/>
            <a:ext cx="4360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</a:t>
            </a:r>
            <a:r>
              <a:rPr lang="es-ES" sz="600" dirty="0" smtClean="0">
                <a:solidFill>
                  <a:schemeClr val="tx1"/>
                </a:solidFill>
              </a:rPr>
              <a:t>-</a:t>
            </a:r>
            <a:r>
              <a:rPr lang="es-ES" sz="600" dirty="0" smtClean="0">
                <a:solidFill>
                  <a:schemeClr val="tx1"/>
                </a:solidFill>
              </a:rPr>
              <a:t>validator</a:t>
            </a:r>
            <a:r>
              <a:rPr lang="es-ES" sz="600" dirty="0" smtClean="0">
                <a:solidFill>
                  <a:schemeClr val="tx1"/>
                </a:solidFill>
              </a:rPr>
              <a:t>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3900949" y="2796984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1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3" name="CuadroTexto 142"/>
          <p:cNvSpPr txBox="1"/>
          <p:nvPr/>
        </p:nvSpPr>
        <p:spPr>
          <a:xfrm>
            <a:off x="3969298" y="3115269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2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4" name="CuadroTexto 143"/>
          <p:cNvSpPr txBox="1"/>
          <p:nvPr/>
        </p:nvSpPr>
        <p:spPr>
          <a:xfrm>
            <a:off x="5210051" y="3367523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3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5" name="CuadroTexto 144"/>
          <p:cNvSpPr txBox="1"/>
          <p:nvPr/>
        </p:nvSpPr>
        <p:spPr>
          <a:xfrm>
            <a:off x="4938610" y="2678030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4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6112663" y="2138122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>
                <a:solidFill>
                  <a:srgbClr val="FFFF00"/>
                </a:solidFill>
              </a:rPr>
              <a:t>5</a:t>
            </a:r>
            <a:endParaRPr lang="es-ES" sz="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02133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1. Digital Transformation: IT </a:t>
            </a:r>
            <a:r>
              <a:rPr lang="es-ES" dirty="0" err="1" smtClean="0"/>
              <a:t>World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changing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283" y="1870906"/>
            <a:ext cx="6419919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3335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CI/CD, DevOps, Jenkins,..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759" y="1855788"/>
            <a:ext cx="471406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79300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New </a:t>
            </a:r>
            <a:r>
              <a:rPr lang="es-ES" dirty="0" err="1" smtClean="0"/>
              <a:t>challenges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80" y="1863726"/>
            <a:ext cx="6405954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247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Digital Transformation: </a:t>
            </a:r>
            <a:r>
              <a:rPr lang="es-ES" dirty="0" smtClean="0"/>
              <a:t>A new </a:t>
            </a:r>
            <a:r>
              <a:rPr lang="es-ES" dirty="0" err="1" smtClean="0"/>
              <a:t>Platform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889" y="1891639"/>
            <a:ext cx="6437922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71349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(1/2)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81" y="2285254"/>
            <a:ext cx="6940605" cy="333705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https://www.infoq.com/articles/kubernetes-</a:t>
            </a:r>
            <a:r>
              <a:rPr lang="en-US" sz="1000" dirty="0" smtClean="0">
                <a:hlinkClick r:id="rId4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7563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(2/2)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3510" y="2633453"/>
            <a:ext cx="491384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84972" y="6091206"/>
            <a:ext cx="3526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5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6" y="2408767"/>
            <a:ext cx="4320000" cy="3411285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8453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Principles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4" y="2154705"/>
            <a:ext cx="7380000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47545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182143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39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Patterns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23" y="2164145"/>
            <a:ext cx="7695374" cy="35094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235273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269871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55325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9508</TotalTime>
  <Words>828</Words>
  <Application>Microsoft Macintosh PowerPoint</Application>
  <PresentationFormat>Presentación en pantalla (4:3)</PresentationFormat>
  <Paragraphs>194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Service Mesh</vt:lpstr>
      <vt:lpstr>1. Digital Transformation: IT World is changing</vt:lpstr>
      <vt:lpstr>1. Digital Transformation: CI/CD, DevOps, Jenkins,..</vt:lpstr>
      <vt:lpstr>1. Digital Transformation: New challenges</vt:lpstr>
      <vt:lpstr>1. Digital Transformation: A new Platform</vt:lpstr>
      <vt:lpstr>2. Kubernetes effect on the SDLC: Primitives (1/2)</vt:lpstr>
      <vt:lpstr>2. Kubernetes effect on the SDLC: Primitives (2/2)</vt:lpstr>
      <vt:lpstr>2. Kubernetes effect on the SDLC: Principles</vt:lpstr>
      <vt:lpstr>2. Kubernetes effect on the SDLC: Patterns</vt:lpstr>
      <vt:lpstr>2. Kubernetes effect on the SDLC: Best Practices</vt:lpstr>
      <vt:lpstr>2. Kubernetes effect on the SDLC: Benefits</vt:lpstr>
      <vt:lpstr>3. Lab 00: Building K8s - choose yours (1/2)</vt:lpstr>
      <vt:lpstr>3. Lab 00: Building K8s - acquire practice (2/2)</vt:lpstr>
      <vt:lpstr>3. Lab 01: Delivering Services on Kubernetes</vt:lpstr>
      <vt:lpstr>3. Lab 02: Exposing Services – Ingress</vt:lpstr>
      <vt:lpstr>3. Lab 03: Weaving Service Mesh – Ref. Arch.</vt:lpstr>
      <vt:lpstr>3. Lab 03: Weaving Service Mesh - Istio</vt:lpstr>
      <vt:lpstr>3. Lab 04: Deploying on Service Mesh</vt:lpstr>
      <vt:lpstr>3. Lab 05: Chaining APIs (PoC)</vt:lpstr>
    </vt:vector>
  </TitlesOfParts>
  <Company>www.INTIX.info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Roger CARHUATOCTO</dc:creator>
  <cp:lastModifiedBy>Roger CARHUATOCTO</cp:lastModifiedBy>
  <cp:revision>173</cp:revision>
  <dcterms:created xsi:type="dcterms:W3CDTF">2018-02-07T18:29:22Z</dcterms:created>
  <dcterms:modified xsi:type="dcterms:W3CDTF">2018-03-01T16:25:07Z</dcterms:modified>
</cp:coreProperties>
</file>